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94619" autoAdjust="0"/>
  </p:normalViewPr>
  <p:slideViewPr>
    <p:cSldViewPr snapToGrid="0">
      <p:cViewPr varScale="1">
        <p:scale>
          <a:sx n="117" d="100"/>
          <a:sy n="117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31/03/2024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54758-9FD6-46D3-BA08-042BE364EA46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CD64-5AF2-4F32-AD18-136C465DC047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B3D0-4304-407F-B819-80FF4D568789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363FB-ECEA-4A76-B765-85460030C156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319CEA-9EF4-4A65-A004-44DCCF154232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1AA47-C612-4DA8-B151-4B748B7DAC4D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7F2B2-02FF-4D65-8FE7-F6AE0D863843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070AB-0B0E-4B2D-804F-566417906A61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BC9E8-30A4-4EE6-BB83-B04327D9020A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272B-E9E3-4682-90D8-4B44853FAF6D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5272F-B51B-4957-97B0-074D18FB99AD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56502-BDB4-46EE-9217-C5A23E5BE0CE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6A84A-F340-402E-97D3-C59F51FBE66F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5BF86-AA12-49E0-AC44-8E2B1E4B1B72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EFD07-A8B9-401F-868B-7649A9F826C1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31/03/2024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uthor/37086148303" TargetMode="External"/><Relationship Id="rId3" Type="http://schemas.openxmlformats.org/officeDocument/2006/relationships/notesSlide" Target="../notesSlides/notesSlide1.xml"/><Relationship Id="rId7" Type="http://schemas.openxmlformats.org/officeDocument/2006/relationships/hyperlink" Target="https://ieeexplore.ieee.org/author/37062745700" TargetMode="Externa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ieeexplore.ieee.org/author/214282289433017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ieeexplore.ieee.org/abstract/document/99804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hyperlink" Target="https://doi.org/10.1109/TG.2022.3228480" TargetMode="External"/><Relationship Id="rId5" Type="http://schemas.openxmlformats.org/officeDocument/2006/relationships/hyperlink" Target="https://ieeexplore.ieee.org/xpl/RecentIssue.jsp?punumber=7782673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/>
          <a:p>
            <a:r>
              <a:rPr lang="pt-B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Gerando missões de RPG com modelos de linguagem GPT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Pessoas em pé em frente a montanha&#10;&#10;Descrição gerada automaticamente">
            <a:extLst>
              <a:ext uri="{FF2B5EF4-FFF2-40B4-BE49-F238E27FC236}">
                <a16:creationId xmlns:a16="http://schemas.microsoft.com/office/drawing/2014/main" id="{8B2A7213-4C97-6B29-3B8A-FA556A427A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98" r="-1" b="20338"/>
          <a:stretch/>
        </p:blipFill>
        <p:spPr>
          <a:xfrm>
            <a:off x="1169349" y="695009"/>
            <a:ext cx="9845346" cy="3525671"/>
          </a:xfrm>
          <a:prstGeom prst="rect">
            <a:avLst/>
          </a:prstGeom>
          <a:noFill/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>
            <a:normAutofit/>
          </a:bodyPr>
          <a:lstStyle/>
          <a:p>
            <a:pPr rtl="0"/>
            <a:r>
              <a:rPr lang="pt-BR" dirty="0"/>
              <a:t>Autores do artigo: </a:t>
            </a:r>
            <a:r>
              <a:rPr lang="pt-BR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Susanna </a:t>
            </a:r>
            <a:r>
              <a:rPr lang="pt-BR" dirty="0" err="1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Värtinen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Perttu</a:t>
            </a:r>
            <a:r>
              <a:rPr lang="pt-BR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Hämäläinen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 </a:t>
            </a:r>
            <a:r>
              <a:rPr lang="pt-BR" dirty="0" err="1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Guckelsberger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80F0843-5FAA-B601-4D81-EBFFA2A9F4A0}"/>
              </a:ext>
            </a:extLst>
          </p:cNvPr>
          <p:cNvSpPr txBox="1">
            <a:spLocks/>
          </p:cNvSpPr>
          <p:nvPr/>
        </p:nvSpPr>
        <p:spPr>
          <a:xfrm>
            <a:off x="924443" y="5791200"/>
            <a:ext cx="10353762" cy="5434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Autores da apresentação: Henrique Oliveira da Cunha Franco e Gabriel Jota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 anchor="ctr">
            <a:normAutofit/>
          </a:bodyPr>
          <a:lstStyle/>
          <a:p>
            <a:r>
              <a:rPr lang="pt-BR"/>
              <a:t>Dados do artigo</a:t>
            </a:r>
          </a:p>
        </p:txBody>
      </p:sp>
      <p:pic>
        <p:nvPicPr>
          <p:cNvPr id="7" name="Imagem 6" descr="Forma&#10;&#10;Descrição gerada automaticamente">
            <a:extLst>
              <a:ext uri="{FF2B5EF4-FFF2-40B4-BE49-F238E27FC236}">
                <a16:creationId xmlns:a16="http://schemas.microsoft.com/office/drawing/2014/main" id="{E8A921F2-7E32-606D-4619-373412A24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95" y="2521799"/>
            <a:ext cx="4856841" cy="2731972"/>
          </a:xfrm>
          <a:prstGeom prst="rect">
            <a:avLst/>
          </a:prstGeom>
          <a:noFill/>
        </p:spPr>
      </p:pic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0676" y="2076449"/>
            <a:ext cx="5378513" cy="3622672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dirty="0"/>
              <a:t>Data de publicação: </a:t>
            </a:r>
            <a:r>
              <a:rPr lang="pt-BR" u="sng" dirty="0"/>
              <a:t>12 </a:t>
            </a:r>
            <a:r>
              <a:rPr lang="pt-BR" u="sng" dirty="0" err="1"/>
              <a:t>December</a:t>
            </a:r>
            <a:r>
              <a:rPr lang="pt-BR" u="sng" dirty="0"/>
              <a:t> 2022</a:t>
            </a:r>
          </a:p>
          <a:p>
            <a:pPr marL="36900" lvl="0" indent="0" rtl="0">
              <a:buNone/>
            </a:pPr>
            <a:r>
              <a:rPr lang="pt-BR" dirty="0"/>
              <a:t>Publicado em: </a:t>
            </a:r>
            <a:r>
              <a:rPr lang="pt-B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IEEE </a:t>
            </a:r>
            <a:r>
              <a:rPr lang="pt-BR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Transactions</a:t>
            </a:r>
            <a:r>
              <a:rPr lang="pt-B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</a:t>
            </a:r>
            <a:r>
              <a:rPr lang="pt-B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Games</a:t>
            </a:r>
            <a:endParaRPr lang="pt-BR" dirty="0"/>
          </a:p>
          <a:p>
            <a:pPr marL="36900" indent="0">
              <a:buNone/>
            </a:pPr>
            <a:r>
              <a:rPr lang="pt-BR" dirty="0"/>
              <a:t>Páginas: </a:t>
            </a:r>
            <a:r>
              <a:rPr lang="pt-BR" u="sng" dirty="0"/>
              <a:t>127 – 139</a:t>
            </a:r>
          </a:p>
          <a:p>
            <a:pPr marL="36900" indent="0">
              <a:buNone/>
            </a:pPr>
            <a:r>
              <a:rPr lang="pt-BR" dirty="0">
                <a:effectLst/>
              </a:rPr>
              <a:t>DOI: </a:t>
            </a:r>
            <a:r>
              <a:rPr lang="pt-B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10.1109/TG.2022.3228480</a:t>
            </a:r>
            <a:endParaRPr lang="pt-BR" dirty="0"/>
          </a:p>
          <a:p>
            <a:pPr marL="36900" indent="0">
              <a:buNone/>
            </a:pPr>
            <a:endParaRPr lang="pt-BR" dirty="0">
              <a:solidFill>
                <a:schemeClr val="tx1"/>
              </a:solidFill>
              <a:effectLst/>
            </a:endParaRPr>
          </a:p>
          <a:p>
            <a:pPr marL="36900" lvl="0" indent="0" rtl="0">
              <a:buNone/>
            </a:pPr>
            <a:endParaRPr lang="pt-BR" dirty="0"/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451A6-51C0-ED5E-D278-C73DED870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/>
          <a:p>
            <a:r>
              <a:rPr lang="pt-BR" dirty="0"/>
              <a:t>Problema abordado</a:t>
            </a: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44501A38-9601-F7AE-6468-B2D1D35D6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82" r="-1" b="8053"/>
          <a:stretch/>
        </p:blipFill>
        <p:spPr>
          <a:xfrm>
            <a:off x="1169349" y="695009"/>
            <a:ext cx="9845346" cy="3525671"/>
          </a:xfrm>
          <a:prstGeom prst="rect">
            <a:avLst/>
          </a:prstGeom>
          <a:noFill/>
          <a:effectLst>
            <a:outerShdw blurRad="38100" dist="25400" dir="4440000">
              <a:srgbClr val="000000">
                <a:alpha val="36000"/>
              </a:srgbClr>
            </a:out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4AD0EF-0184-8E94-F2E4-39B4A1DFF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5247727"/>
            <a:ext cx="10353762" cy="1441831"/>
          </a:xfrm>
        </p:spPr>
        <p:txBody>
          <a:bodyPr anchor="t">
            <a:noAutofit/>
          </a:bodyPr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O artigo destaca a </a:t>
            </a:r>
            <a:r>
              <a:rPr lang="pt-PT" sz="1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necessidade</a:t>
            </a:r>
            <a:r>
              <a:rPr lang="pt-PT" sz="1800" b="1" dirty="0"/>
              <a:t> </a:t>
            </a:r>
            <a:r>
              <a:rPr lang="pt-PT" sz="1800" dirty="0"/>
              <a:t>de métodos alternativos de geração de missões procedurais devido à crescente </a:t>
            </a:r>
            <a:r>
              <a:rPr lang="pt-PT" sz="1800" b="1" u="sng" dirty="0"/>
              <a:t>demanda por conteúdo de jogo rico e diversificado</a:t>
            </a:r>
            <a:r>
              <a:rPr lang="pt-PT" sz="1800" dirty="0"/>
              <a:t>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1800" dirty="0"/>
              <a:t>Esta necessidade surge das expectativas dos jogadores em relação a </a:t>
            </a:r>
            <a:r>
              <a:rPr lang="pt-PT" sz="1800" b="1" u="sng" dirty="0"/>
              <a:t>novas experiências</a:t>
            </a:r>
            <a:r>
              <a:rPr lang="pt-PT" sz="1800" dirty="0"/>
              <a:t> e de requisitos estabelecidos por parte das empresas em relação à </a:t>
            </a:r>
            <a:r>
              <a:rPr lang="pt-PT" sz="1800" b="1" u="sng" dirty="0"/>
              <a:t>manutenção do envolvimento</a:t>
            </a:r>
            <a:r>
              <a:rPr lang="pt-PT" sz="1800" dirty="0"/>
              <a:t> dos jogadores com o jogo.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PT" sz="1800" dirty="0"/>
          </a:p>
        </p:txBody>
      </p:sp>
    </p:spTree>
    <p:extLst>
      <p:ext uri="{BB962C8B-B14F-4D97-AF65-F5344CB8AC3E}">
        <p14:creationId xmlns:p14="http://schemas.microsoft.com/office/powerpoint/2010/main" val="95107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4C8BC-0EF1-79CD-8E79-B720F7A3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52" y="1022996"/>
            <a:ext cx="3706889" cy="670562"/>
          </a:xfrm>
        </p:spPr>
        <p:txBody>
          <a:bodyPr anchor="b">
            <a:normAutofit/>
          </a:bodyPr>
          <a:lstStyle/>
          <a:p>
            <a:r>
              <a:rPr lang="pt-BR" dirty="0"/>
              <a:t>Abordagem</a:t>
            </a:r>
          </a:p>
        </p:txBody>
      </p:sp>
      <p:pic>
        <p:nvPicPr>
          <p:cNvPr id="13" name="Imagem 1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2DCF694-5CAA-5661-44C9-3A5EA533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149" y="1693558"/>
            <a:ext cx="7345789" cy="3470884"/>
          </a:xfrm>
          <a:prstGeom prst="rect">
            <a:avLst/>
          </a:prstGeom>
          <a:noFill/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3B81B1-00AE-7F4C-0D10-53C879065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3062" y="2136808"/>
            <a:ext cx="3901679" cy="3287661"/>
          </a:xfrm>
        </p:spPr>
        <p:txBody>
          <a:bodyPr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500" dirty="0"/>
              <a:t>O estudo descreve o desenvolvimento e validação de um modelo denominado </a:t>
            </a:r>
            <a:r>
              <a:rPr lang="pt-PT" sz="1500" b="1" u="sng" dirty="0"/>
              <a:t>Quest-GPT-2</a:t>
            </a:r>
            <a:r>
              <a:rPr lang="pt-PT" sz="1500" dirty="0"/>
              <a:t>, que foi treinado em um conjunto de dados de 978 descrições de missões de seis RPGs diferentes.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500" dirty="0"/>
              <a:t>Os autores ajustaram o GPT-2 usando este conjunto de dados, incorporando diversas otimizações baseadas em estudos preliminares. A eficácia do Quest-GPT-2 foi avaliada através de um estudo online envolvendo </a:t>
            </a:r>
            <a:r>
              <a:rPr lang="pt-PT" sz="1500" b="1" u="sng" dirty="0"/>
              <a:t>349 jogadores</a:t>
            </a:r>
            <a:r>
              <a:rPr lang="pt-PT" sz="1500" dirty="0"/>
              <a:t> de RPG. 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C44432E-E1E6-F7A4-F2D1-0BDA423A9120}"/>
              </a:ext>
            </a:extLst>
          </p:cNvPr>
          <p:cNvSpPr txBox="1"/>
          <p:nvPr/>
        </p:nvSpPr>
        <p:spPr>
          <a:xfrm>
            <a:off x="5128724" y="5164442"/>
            <a:ext cx="60946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Aqui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foram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providenciadas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duas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missões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exemplos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(as 2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primeiras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). A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seguir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está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lista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instruções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para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uma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nova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missão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(a de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baixo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). O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sistema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criado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completou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a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descrição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da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missão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baseado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no input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fornecido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(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como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destacado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sz="16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imagem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).</a:t>
            </a:r>
            <a:endParaRPr lang="pt-BR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413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3CB09-5E63-8EAD-D8D5-6F69C9C7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532467"/>
            <a:ext cx="3706889" cy="673982"/>
          </a:xfrm>
        </p:spPr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6" name="Espaço Reservado para Conteúdo 5" descr="Texto&#10;&#10;Descrição gerada automaticamente">
            <a:extLst>
              <a:ext uri="{FF2B5EF4-FFF2-40B4-BE49-F238E27FC236}">
                <a16:creationId xmlns:a16="http://schemas.microsoft.com/office/drawing/2014/main" id="{9B1745E8-2C9E-41EF-1150-4B18BA47A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7608" y="532467"/>
            <a:ext cx="5125192" cy="579306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E0BB01-5D41-167B-6A58-0AB1CDEEA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3" y="1490423"/>
            <a:ext cx="3706890" cy="23068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partir do treinamento específico (</a:t>
            </a:r>
            <a:r>
              <a:rPr lang="pt-BR" i="1" dirty="0"/>
              <a:t>fine-</a:t>
            </a:r>
            <a:r>
              <a:rPr lang="pt-BR" i="1" dirty="0" err="1"/>
              <a:t>tuning</a:t>
            </a:r>
            <a:r>
              <a:rPr lang="pt-BR" dirty="0"/>
              <a:t>) do GPT-2, é possível observar </a:t>
            </a:r>
            <a:r>
              <a:rPr lang="pt-BR" b="1" u="sng" dirty="0"/>
              <a:t>resultados mais definidos e precisos</a:t>
            </a:r>
            <a:r>
              <a:rPr lang="pt-BR" dirty="0"/>
              <a:t> com a relação às descrições fornecidas que envolve </a:t>
            </a:r>
            <a:r>
              <a:rPr lang="pt-BR" b="1" u="sng" dirty="0"/>
              <a:t>construção de personagens</a:t>
            </a:r>
            <a:r>
              <a:rPr lang="pt-BR" dirty="0"/>
              <a:t>, como falas mais condizentes com os papéis dos personagens com os quais são feitas as interações pelo jogador.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D50FB5D6-E63E-5EFC-F112-CF49E6785D70}"/>
              </a:ext>
            </a:extLst>
          </p:cNvPr>
          <p:cNvSpPr txBox="1">
            <a:spLocks/>
          </p:cNvSpPr>
          <p:nvPr/>
        </p:nvSpPr>
        <p:spPr>
          <a:xfrm>
            <a:off x="913793" y="4081262"/>
            <a:ext cx="3706889" cy="22442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Nesse exemplo, uma missão é passada como prompt, incluído dados como o que o </a:t>
            </a:r>
            <a:r>
              <a:rPr lang="pt-BR" b="1" u="sng" dirty="0"/>
              <a:t>jogador deverá fazer</a:t>
            </a:r>
            <a:r>
              <a:rPr lang="pt-BR" dirty="0"/>
              <a:t> e onde ele deverá ir. Dessa maneira, o modelo GPT produz a fala do personagem NPC, </a:t>
            </a:r>
            <a:r>
              <a:rPr lang="pt-BR" b="1" u="sng" dirty="0"/>
              <a:t>contextualizando</a:t>
            </a:r>
            <a:r>
              <a:rPr lang="pt-BR" dirty="0"/>
              <a:t> outros dados como o motivo pelo qual aquela missão deverá ser realizada.</a:t>
            </a:r>
          </a:p>
        </p:txBody>
      </p:sp>
    </p:spTree>
    <p:extLst>
      <p:ext uri="{BB962C8B-B14F-4D97-AF65-F5344CB8AC3E}">
        <p14:creationId xmlns:p14="http://schemas.microsoft.com/office/powerpoint/2010/main" val="181096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C38BDC-1220-2E4D-99D1-2310F44A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pt-BR" dirty="0"/>
              <a:t>Conclusão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FD4823-465B-D0F4-E208-08A6EB07E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6330" y="2076452"/>
            <a:ext cx="4856841" cy="3622671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Um modelo, Quest-GPT-2, foi desenvolvido e ajustado em um conjunto de dados de </a:t>
            </a:r>
            <a:r>
              <a:rPr lang="pt-PT" sz="2000" b="1" u="sng" dirty="0"/>
              <a:t>978 descrições</a:t>
            </a:r>
            <a:r>
              <a:rPr lang="pt-PT" sz="2000" dirty="0"/>
              <a:t> de missões de seis RPGs, mostrando-se promissor na </a:t>
            </a:r>
            <a:r>
              <a:rPr lang="pt-PT" sz="2000" b="1" u="sng" dirty="0"/>
              <a:t>geração processual de missões</a:t>
            </a:r>
            <a:r>
              <a:rPr lang="pt-PT" sz="2000" dirty="0"/>
              <a:t>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sz="2000" dirty="0"/>
              <a:t>Aproximadamente </a:t>
            </a:r>
            <a:r>
              <a:rPr lang="pt-PT" sz="2000" b="1" u="sng" dirty="0"/>
              <a:t>uma em cada cinco</a:t>
            </a:r>
            <a:r>
              <a:rPr lang="pt-PT" sz="2000" dirty="0"/>
              <a:t> descrições de missões geradas pelo Quest-GPT-2 foi considerada aceitável em um estudo com 349 jogadores de RPG, indicando </a:t>
            </a:r>
            <a:r>
              <a:rPr lang="pt-PT" sz="2000" b="1" u="sng" dirty="0"/>
              <a:t>potencial</a:t>
            </a:r>
            <a:r>
              <a:rPr lang="pt-PT" sz="2000" dirty="0"/>
              <a:t> apesar da variabilidade na qualidade.</a:t>
            </a:r>
          </a:p>
        </p:txBody>
      </p:sp>
      <p:pic>
        <p:nvPicPr>
          <p:cNvPr id="12" name="Imagem 11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85714D02-EE37-51FD-8280-F0A2DDB21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86" y="2076451"/>
            <a:ext cx="6346900" cy="2469521"/>
          </a:xfrm>
          <a:prstGeom prst="rect">
            <a:avLst/>
          </a:prstGeom>
        </p:spPr>
      </p:pic>
      <p:sp>
        <p:nvSpPr>
          <p:cNvPr id="15" name="Espaço Reservado para Texto 3">
            <a:extLst>
              <a:ext uri="{FF2B5EF4-FFF2-40B4-BE49-F238E27FC236}">
                <a16:creationId xmlns:a16="http://schemas.microsoft.com/office/drawing/2014/main" id="{4908A617-C2AE-4D47-C581-952F6D71A1BA}"/>
              </a:ext>
            </a:extLst>
          </p:cNvPr>
          <p:cNvSpPr txBox="1">
            <a:spLocks/>
          </p:cNvSpPr>
          <p:nvPr/>
        </p:nvSpPr>
        <p:spPr>
          <a:xfrm>
            <a:off x="6410717" y="4750951"/>
            <a:ext cx="4856840" cy="13968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Gráficos de caixas de classificações médias por participante, agrupadas por jogo.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65188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D4113-3FA8-52D3-C56C-AE99B263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30" y="438150"/>
            <a:ext cx="3706889" cy="558799"/>
          </a:xfrm>
        </p:spPr>
        <p:txBody>
          <a:bodyPr/>
          <a:lstStyle/>
          <a:p>
            <a:r>
              <a:rPr lang="pt-BR" dirty="0"/>
              <a:t>Trabalhos Futuros</a:t>
            </a:r>
          </a:p>
        </p:txBody>
      </p:sp>
      <p:pic>
        <p:nvPicPr>
          <p:cNvPr id="6" name="Espaço Reservado para Conteúdo 5" descr="Logotipo&#10;&#10;Descrição gerada automaticamente">
            <a:extLst>
              <a:ext uri="{FF2B5EF4-FFF2-40B4-BE49-F238E27FC236}">
                <a16:creationId xmlns:a16="http://schemas.microsoft.com/office/drawing/2014/main" id="{EDC09858-B635-6FF0-5782-4A49DA34A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738" y="556994"/>
            <a:ext cx="5470488" cy="2872006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426FD8-1F34-1B7D-89CA-4A76893A2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131" y="1260931"/>
            <a:ext cx="3706889" cy="204922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Aprimoramentos com GPT-3: Exploração dos recursos do </a:t>
            </a:r>
            <a:r>
              <a:rPr lang="pt-PT" b="1" u="sng" dirty="0"/>
              <a:t>GPT-3</a:t>
            </a:r>
            <a:r>
              <a:rPr lang="pt-PT" dirty="0"/>
              <a:t> para geração de missões, aproveitando seus recursos avançados para potencialmente </a:t>
            </a:r>
            <a:r>
              <a:rPr lang="pt-PT" b="1" u="sng" dirty="0"/>
              <a:t>superar as limitações observadas</a:t>
            </a:r>
            <a:r>
              <a:rPr lang="pt-PT" dirty="0"/>
              <a:t> com Quest-GPT-2. </a:t>
            </a:r>
          </a:p>
        </p:txBody>
      </p:sp>
      <p:sp>
        <p:nvSpPr>
          <p:cNvPr id="7" name="Espaço Reservado para Texto 3">
            <a:extLst>
              <a:ext uri="{FF2B5EF4-FFF2-40B4-BE49-F238E27FC236}">
                <a16:creationId xmlns:a16="http://schemas.microsoft.com/office/drawing/2014/main" id="{8FECC9ED-D606-9224-BB72-E9041F9BACB6}"/>
              </a:ext>
            </a:extLst>
          </p:cNvPr>
          <p:cNvSpPr txBox="1">
            <a:spLocks/>
          </p:cNvSpPr>
          <p:nvPr/>
        </p:nvSpPr>
        <p:spPr>
          <a:xfrm>
            <a:off x="208946" y="3951982"/>
            <a:ext cx="3706889" cy="20492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3464" indent="-283464" algn="ctr" rtl="0" eaLnBrk="1" latinLnBrk="0" hangingPunct="1">
              <a:lnSpc>
                <a:spcPct val="110000"/>
              </a:lnSpc>
              <a:spcBef>
                <a:spcPts val="384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pt-PT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Personalização: Desenvolver métodos para </a:t>
            </a:r>
            <a:r>
              <a:rPr lang="pt-PT" sz="1800" b="1" u="sng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adaptar missões</a:t>
            </a:r>
            <a:r>
              <a:rPr lang="pt-PT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 às preferências individuais dos jogadores e às narrativas dos personagens, </a:t>
            </a:r>
            <a:r>
              <a:rPr lang="pt-PT" sz="1800" b="1" u="sng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aumentando o envolvimento</a:t>
            </a:r>
            <a:r>
              <a:rPr lang="pt-PT" sz="1800" kern="1200" dirty="0">
                <a:ln w="9525" cap="flat" cmpd="sng" algn="ctr">
                  <a:solidFill>
                    <a:srgbClr val="404040">
                      <a:alpha val="10000"/>
                    </a:srgbClr>
                  </a:solidFill>
                  <a:prstDash val="solid"/>
                  <a:round/>
                </a:ln>
                <a:solidFill>
                  <a:srgbClr val="F4EDD8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oudy Old Style" panose="02020502050305020303" pitchFamily="18" charset="0"/>
                <a:ea typeface="+mn-ea"/>
                <a:cs typeface="+mn-cs"/>
              </a:rPr>
              <a:t> do jogador.</a:t>
            </a:r>
            <a:endParaRPr lang="pt-BR" sz="1800" dirty="0">
              <a:effectLst/>
            </a:endParaRPr>
          </a:p>
        </p:txBody>
      </p:sp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C89D9FE-E76D-B81C-7190-A82450622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32" y="3662145"/>
            <a:ext cx="666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0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BD4113-3FA8-52D3-C56C-AE99B263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30" y="438150"/>
            <a:ext cx="3706889" cy="558799"/>
          </a:xfrm>
        </p:spPr>
        <p:txBody>
          <a:bodyPr/>
          <a:lstStyle/>
          <a:p>
            <a:r>
              <a:rPr lang="pt-BR" dirty="0"/>
              <a:t>Trabalhos Futuros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426FD8-1F34-1B7D-89CA-4A76893A2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130" y="1260931"/>
            <a:ext cx="3706889" cy="181700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Ferramentas cocriativas: integração de modelos Quest-GPT em ferramentas para designers de jogos, facilitando um processo colaborativo de criação de missões que combina a criatividade da IA com a experiência humana.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2" name="Espaço Reservado para Conteúdo 11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E3BFBEA-B426-C53F-4A57-A24AA09ED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657" y="495355"/>
            <a:ext cx="4589616" cy="2582582"/>
          </a:xfrm>
        </p:spPr>
      </p:pic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825E99DA-0B2D-7B0B-D0B2-33CAB645C074}"/>
              </a:ext>
            </a:extLst>
          </p:cNvPr>
          <p:cNvSpPr txBox="1">
            <a:spLocks/>
          </p:cNvSpPr>
          <p:nvPr/>
        </p:nvSpPr>
        <p:spPr>
          <a:xfrm>
            <a:off x="334130" y="4074887"/>
            <a:ext cx="3706889" cy="18170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2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9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Avaliação e Refinamento: Refinamento contínuo do modelo com base no feedback dos jogadores e pesquisas adicionais, melhorando a qualidade e a consistência das missões geradas.</a:t>
            </a:r>
            <a:endParaRPr lang="pt-BR" dirty="0"/>
          </a:p>
        </p:txBody>
      </p:sp>
      <p:pic>
        <p:nvPicPr>
          <p:cNvPr id="15" name="Imagem 1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B8086D1-B7F5-4C93-06A7-06375C8E0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996" y="3320373"/>
            <a:ext cx="2988937" cy="33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76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27_TF55705232.potx" id="{CF89F022-7C0A-442C-87D4-E924F7E5F040}" vid="{1DB92B71-4A04-4E0B-81E6-75673672B2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{74A1D0CE-50AF-49BE-9BA1-1E5581B25D57}tf55705232_win32</Template>
  <TotalTime>99</TotalTime>
  <Words>533</Words>
  <Application>Microsoft Office PowerPoint</Application>
  <PresentationFormat>Widescreen</PresentationFormat>
  <Paragraphs>31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Goudy Old Style</vt:lpstr>
      <vt:lpstr>Wingdings 2</vt:lpstr>
      <vt:lpstr>SlateVTI</vt:lpstr>
      <vt:lpstr>Gerando missões de RPG com modelos de linguagem GPT</vt:lpstr>
      <vt:lpstr>Dados do artigo</vt:lpstr>
      <vt:lpstr>Problema abordado</vt:lpstr>
      <vt:lpstr>Abordagem</vt:lpstr>
      <vt:lpstr>Objetivo</vt:lpstr>
      <vt:lpstr>Conclusão</vt:lpstr>
      <vt:lpstr>Trabalhos Futuros</vt:lpstr>
      <vt:lpstr>Trabalhos Futuros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Gerando missões de RPG com modelos de linguagem GPT</dc:title>
  <dc:creator>Henrique Oliveira Da Cunha Franco</dc:creator>
  <cp:lastModifiedBy>Henrique Oliveira Da Cunha Franco</cp:lastModifiedBy>
  <cp:revision>1</cp:revision>
  <dcterms:created xsi:type="dcterms:W3CDTF">2024-03-31T23:51:36Z</dcterms:created>
  <dcterms:modified xsi:type="dcterms:W3CDTF">2024-04-01T01:50:15Z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